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88" r:id="rId2"/>
  </p:sldIdLst>
  <p:sldSz cx="9144000" cy="6858000" type="screen4x3"/>
  <p:notesSz cx="7099300" cy="10234613"/>
  <p:custDataLst>
    <p:tags r:id="rId4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9D3C978-FFAF-484B-AA8B-78F9A619C7CC}" type="datetimeFigureOut">
              <a:rPr lang="it-IT" smtClean="0"/>
              <a:t>15/03/2019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916A4F00-C8F9-41E3-8E4F-186CAC7876C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7334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950-63A8-4B77-8A96-03BAC2A2246C}" type="datetimeFigureOut">
              <a:rPr lang="it-IT" smtClean="0"/>
              <a:t>15/03/2019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412A-26AA-461F-B102-BA465306BF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605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950-63A8-4B77-8A96-03BAC2A2246C}" type="datetimeFigureOut">
              <a:rPr lang="it-IT" smtClean="0"/>
              <a:t>15/03/2019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412A-26AA-461F-B102-BA465306BF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712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950-63A8-4B77-8A96-03BAC2A2246C}" type="datetimeFigureOut">
              <a:rPr lang="it-IT" smtClean="0"/>
              <a:t>15/03/2019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412A-26AA-461F-B102-BA465306BF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819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950-63A8-4B77-8A96-03BAC2A2246C}" type="datetimeFigureOut">
              <a:rPr lang="it-IT" smtClean="0"/>
              <a:t>15/03/2019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412A-26AA-461F-B102-BA465306BF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569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950-63A8-4B77-8A96-03BAC2A2246C}" type="datetimeFigureOut">
              <a:rPr lang="it-IT" smtClean="0"/>
              <a:t>15/03/2019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412A-26AA-461F-B102-BA465306BF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852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950-63A8-4B77-8A96-03BAC2A2246C}" type="datetimeFigureOut">
              <a:rPr lang="it-IT" smtClean="0"/>
              <a:t>15/03/2019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412A-26AA-461F-B102-BA465306BF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44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950-63A8-4B77-8A96-03BAC2A2246C}" type="datetimeFigureOut">
              <a:rPr lang="it-IT" smtClean="0"/>
              <a:t>15/03/2019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412A-26AA-461F-B102-BA465306BF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312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950-63A8-4B77-8A96-03BAC2A2246C}" type="datetimeFigureOut">
              <a:rPr lang="it-IT" smtClean="0"/>
              <a:t>15/03/2019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412A-26AA-461F-B102-BA465306BF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667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950-63A8-4B77-8A96-03BAC2A2246C}" type="datetimeFigureOut">
              <a:rPr lang="it-IT" smtClean="0"/>
              <a:t>15/03/2019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412A-26AA-461F-B102-BA465306BF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6559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950-63A8-4B77-8A96-03BAC2A2246C}" type="datetimeFigureOut">
              <a:rPr lang="it-IT" smtClean="0"/>
              <a:t>15/03/2019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412A-26AA-461F-B102-BA465306BF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213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950-63A8-4B77-8A96-03BAC2A2246C}" type="datetimeFigureOut">
              <a:rPr lang="it-IT" smtClean="0"/>
              <a:t>15/03/2019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412A-26AA-461F-B102-BA465306BF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747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63950-63A8-4B77-8A96-03BAC2A2246C}" type="datetimeFigureOut">
              <a:rPr lang="it-IT" smtClean="0"/>
              <a:t>15/03/2019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E412A-26AA-461F-B102-BA465306BF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304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0" y="6060120"/>
            <a:ext cx="914400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Capitolo XIV – Tassi di cambio e PPA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15637" y="6512582"/>
            <a:ext cx="8312727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tx2"/>
                </a:solidFill>
              </a:rPr>
              <a:t>marselli@uniparthenope.it		Economia Internazionale  (</a:t>
            </a:r>
            <a:r>
              <a:rPr lang="it-IT" sz="1200" dirty="0" err="1" smtClean="0">
                <a:solidFill>
                  <a:schemeClr val="tx2"/>
                </a:solidFill>
              </a:rPr>
              <a:t>ECCInt</a:t>
            </a:r>
            <a:r>
              <a:rPr lang="it-IT" sz="1200" dirty="0" smtClean="0">
                <a:solidFill>
                  <a:schemeClr val="tx2"/>
                </a:solidFill>
              </a:rPr>
              <a:t>)	Adattamento </a:t>
            </a:r>
            <a:r>
              <a:rPr lang="it-IT" sz="1200" dirty="0" err="1" smtClean="0">
                <a:solidFill>
                  <a:schemeClr val="tx2"/>
                </a:solidFill>
              </a:rPr>
              <a:t>K.A.Reinert</a:t>
            </a:r>
            <a:r>
              <a:rPr lang="it-IT" sz="1200" dirty="0" smtClean="0">
                <a:solidFill>
                  <a:schemeClr val="tx2"/>
                </a:solidFill>
              </a:rPr>
              <a:t> CUP 2012</a:t>
            </a:r>
            <a:endParaRPr lang="it-IT" sz="1200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7504" y="61212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Capitolo XIV – Parità del potere di acquisto (PPA) - 3</a:t>
            </a:r>
            <a:endParaRPr lang="it-IT" sz="24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79512" y="83671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20688"/>
            <a:ext cx="6238875" cy="40005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6346379" y="620688"/>
            <a:ext cx="26181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PPA Implicita: 20.5/5.51 = 3.72</a:t>
            </a:r>
          </a:p>
          <a:p>
            <a:endParaRPr lang="it-IT" sz="1400" dirty="0"/>
          </a:p>
          <a:p>
            <a:r>
              <a:rPr lang="it-IT" sz="1400" dirty="0" smtClean="0"/>
              <a:t>(3.72/6.62) – 1 = - 43.8%</a:t>
            </a:r>
            <a:endParaRPr lang="it-IT" sz="14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06774"/>
              </p:ext>
            </p:extLst>
          </p:nvPr>
        </p:nvGraphicFramePr>
        <p:xfrm>
          <a:off x="7140624" y="1397000"/>
          <a:ext cx="1175792" cy="3224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866">
                  <a:extLst>
                    <a:ext uri="{9D8B030D-6E8A-4147-A177-3AD203B41FA5}">
                      <a16:colId xmlns:a16="http://schemas.microsoft.com/office/drawing/2014/main" val="4236702269"/>
                    </a:ext>
                  </a:extLst>
                </a:gridCol>
                <a:gridCol w="473926">
                  <a:extLst>
                    <a:ext uri="{9D8B030D-6E8A-4147-A177-3AD203B41FA5}">
                      <a16:colId xmlns:a16="http://schemas.microsoft.com/office/drawing/2014/main" val="1278385723"/>
                    </a:ext>
                  </a:extLst>
                </a:gridCol>
              </a:tblGrid>
              <a:tr h="322419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Paese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%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694641"/>
                  </a:ext>
                </a:extLst>
              </a:tr>
              <a:tr h="322419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CH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+18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632376"/>
                  </a:ext>
                </a:extLst>
              </a:tr>
              <a:tr h="322419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SWE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+5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33644"/>
                  </a:ext>
                </a:extLst>
              </a:tr>
              <a:tr h="322419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CAN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-8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766384"/>
                  </a:ext>
                </a:extLst>
              </a:tr>
              <a:tr h="322419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EU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-14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210419"/>
                  </a:ext>
                </a:extLst>
              </a:tr>
              <a:tr h="322419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BRA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-20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674262"/>
                  </a:ext>
                </a:extLst>
              </a:tr>
              <a:tr h="322419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UK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-23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270397"/>
                  </a:ext>
                </a:extLst>
              </a:tr>
              <a:tr h="322419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JAP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-36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99470"/>
                  </a:ext>
                </a:extLst>
              </a:tr>
              <a:tr h="322419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RPC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-44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466247"/>
                  </a:ext>
                </a:extLst>
              </a:tr>
              <a:tr h="322419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ARG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-50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701219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179512" y="5013176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sottovalutazione riportata nella tabella sarebbe decisamente inferiore se l’indice Big Mac misurasse in maniera più comprensiva il settore cinese dei beni non commerciabili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07504" y="4725144"/>
            <a:ext cx="623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N.B. Si usa la definizione </a:t>
            </a:r>
            <a:r>
              <a:rPr lang="it-IT" sz="1400" b="1" i="1" dirty="0" smtClean="0"/>
              <a:t>certo per incerto</a:t>
            </a:r>
            <a:endParaRPr lang="it-IT" sz="1400" b="1" i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115616" y="105273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Big Mac Index - </a:t>
            </a:r>
            <a:r>
              <a:rPr lang="it-IT" i="1" dirty="0" err="1" smtClean="0"/>
              <a:t>Economist</a:t>
            </a:r>
            <a:endParaRPr lang="it-IT" i="1" dirty="0"/>
          </a:p>
        </p:txBody>
      </p:sp>
      <p:sp>
        <p:nvSpPr>
          <p:cNvPr id="13" name="Freccia a sinistra 12"/>
          <p:cNvSpPr/>
          <p:nvPr/>
        </p:nvSpPr>
        <p:spPr>
          <a:xfrm>
            <a:off x="8388424" y="4045383"/>
            <a:ext cx="576064" cy="21602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04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1bf8d2d577d88b945b79bc188762eedae1106b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3759</TotalTime>
  <Words>104</Words>
  <Application>Microsoft Office PowerPoint</Application>
  <PresentationFormat>Presentazione su schermo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Riccardo Marselli</cp:lastModifiedBy>
  <cp:revision>697</cp:revision>
  <cp:lastPrinted>2014-10-26T15:59:47Z</cp:lastPrinted>
  <dcterms:created xsi:type="dcterms:W3CDTF">2014-09-28T16:57:25Z</dcterms:created>
  <dcterms:modified xsi:type="dcterms:W3CDTF">2019-03-15T07:25:06Z</dcterms:modified>
</cp:coreProperties>
</file>