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cardo Marselli" initials="RM" lastIdx="1" clrIdx="0">
    <p:extLst>
      <p:ext uri="{19B8F6BF-5375-455C-9EA6-DF929625EA0E}">
        <p15:presenceInfo xmlns:p15="http://schemas.microsoft.com/office/powerpoint/2012/main" userId="8b03d2754afa533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61325" autoAdjust="0"/>
  </p:normalViewPr>
  <p:slideViewPr>
    <p:cSldViewPr snapToGrid="0">
      <p:cViewPr varScale="1">
        <p:scale>
          <a:sx n="64" d="100"/>
          <a:sy n="64" d="100"/>
        </p:scale>
        <p:origin x="91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10C219-1216-4630-9AFF-0E08BFB058FE}" type="datetimeFigureOut">
              <a:rPr lang="it-IT" smtClean="0"/>
              <a:t>02/05/2019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0F0FE6-F286-4C4D-9FBC-54452DC9A149}" type="slidenum">
              <a:rPr lang="it-IT" smtClean="0"/>
              <a:t>‹N›</a:t>
            </a:fld>
            <a:endParaRPr lang="it-IT"/>
          </a:p>
        </p:txBody>
      </p:sp>
    </p:spTree>
    <p:extLst>
      <p:ext uri="{BB962C8B-B14F-4D97-AF65-F5344CB8AC3E}">
        <p14:creationId xmlns:p14="http://schemas.microsoft.com/office/powerpoint/2010/main" val="2791067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it.wikipedia.org/wiki/The_Times" TargetMode="External"/><Relationship Id="rId13" Type="http://schemas.openxmlformats.org/officeDocument/2006/relationships/hyperlink" Target="https://it.wikipedia.org/wiki/Mercoled%C3%AC_nero#cite_note-huffpost1-1" TargetMode="External"/><Relationship Id="rId3" Type="http://schemas.openxmlformats.org/officeDocument/2006/relationships/hyperlink" Target="https://it.wikipedia.org/wiki/Banca_d%27Inghilterra" TargetMode="External"/><Relationship Id="rId7" Type="http://schemas.openxmlformats.org/officeDocument/2006/relationships/hyperlink" Target="https://it.wikipedia.org/wiki/Svalutazione" TargetMode="External"/><Relationship Id="rId12" Type="http://schemas.openxmlformats.org/officeDocument/2006/relationships/hyperlink" Target="https://it.wikipedia.org/wiki/Mercoled%C3%AC_nero#cite_note-2"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s://it.wikipedia.org/wiki/Tasso_di_cambio" TargetMode="External"/><Relationship Id="rId11" Type="http://schemas.openxmlformats.org/officeDocument/2006/relationships/hyperlink" Target="https://it.wikipedia.org/wiki/Norman_Lamont" TargetMode="External"/><Relationship Id="rId5" Type="http://schemas.openxmlformats.org/officeDocument/2006/relationships/hyperlink" Target="https://it.wikipedia.org/wiki/Sistema_Monetario_Europeo" TargetMode="External"/><Relationship Id="rId10" Type="http://schemas.openxmlformats.org/officeDocument/2006/relationships/hyperlink" Target="https://it.wikipedia.org/wiki/1992" TargetMode="External"/><Relationship Id="rId4" Type="http://schemas.openxmlformats.org/officeDocument/2006/relationships/hyperlink" Target="https://it.wikipedia.org/wiki/Tasso_d%27interesse" TargetMode="External"/><Relationship Id="rId9" Type="http://schemas.openxmlformats.org/officeDocument/2006/relationships/hyperlink" Target="https://it.wikipedia.org/wiki/Luned%C3%AC" TargetMode="External"/><Relationship Id="rId14" Type="http://schemas.openxmlformats.org/officeDocument/2006/relationships/hyperlink" Target="https://it.wikipedia.org/wiki/Bundesbank"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Gli USA perseguono politica monetaria espansiva.</a:t>
            </a:r>
            <a:r>
              <a:rPr lang="it-IT" baseline="0" dirty="0" smtClean="0"/>
              <a:t> La GER –dopo il crollo del muro di Berlino- adotta politica fiscale espansiva per riunificare le due </a:t>
            </a:r>
            <a:r>
              <a:rPr lang="it-IT" baseline="0" dirty="0" err="1" smtClean="0"/>
              <a:t>Germanie</a:t>
            </a:r>
            <a:r>
              <a:rPr lang="it-IT" baseline="0" dirty="0" smtClean="0"/>
              <a:t>: aumenta il tasso di interesse. Inoltre, per paura che l’espansione fiscale potesse generare inflazione, la GER associa anche una politica monetaria restrittiva: ulteriore aumento del tasso di interesse. Il Marco si rivaluta nei confronti delle altre valute (qui il grafico vs US$)</a:t>
            </a:r>
            <a:endParaRPr lang="it-IT" dirty="0"/>
          </a:p>
        </p:txBody>
      </p:sp>
      <p:sp>
        <p:nvSpPr>
          <p:cNvPr id="4" name="Segnaposto numero diapositiva 3"/>
          <p:cNvSpPr>
            <a:spLocks noGrp="1"/>
          </p:cNvSpPr>
          <p:nvPr>
            <p:ph type="sldNum" sz="quarter" idx="10"/>
          </p:nvPr>
        </p:nvSpPr>
        <p:spPr/>
        <p:txBody>
          <a:bodyPr/>
          <a:lstStyle/>
          <a:p>
            <a:fld id="{D40F0FE6-F286-4C4D-9FBC-54452DC9A149}" type="slidenum">
              <a:rPr lang="it-IT" smtClean="0"/>
              <a:t>1</a:t>
            </a:fld>
            <a:endParaRPr lang="it-IT"/>
          </a:p>
        </p:txBody>
      </p:sp>
    </p:spTree>
    <p:extLst>
      <p:ext uri="{BB962C8B-B14F-4D97-AF65-F5344CB8AC3E}">
        <p14:creationId xmlns:p14="http://schemas.microsoft.com/office/powerpoint/2010/main" val="2188457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Gli altri paesi legati ad accordi di cambio con il Marco, furono sotto pressione. La GER dichiarò che non sarebbe stata disposta a ridurre i tassi, ma semmai avrebbe potuto rivalutare</a:t>
            </a:r>
            <a:r>
              <a:rPr lang="it-IT" baseline="0" dirty="0" smtClean="0"/>
              <a:t> il Marco. L’Italia cercò (inizio settembre 1992) di convincere gli altri paesi ad accettare la rivalutazione del Marco, ma FR e UK si opposero. La FR perché dopo pochi giorni (20 settembre) ci sarebbe stato il referendum per la partecipazione all’Euro e il governo francese temeva che una svalutazione indotta del Franco avrebbe generato sentimenti anti europei/tedeschi; la UK invece non comprese la portata della speculazione che stava montando e pensò che sarebbe stato sufficiente un prestito di 15 miliardi di $ che chiese per difendere il cambio della sterlina.</a:t>
            </a:r>
          </a:p>
          <a:p>
            <a:r>
              <a:rPr lang="it-IT" baseline="0" dirty="0" smtClean="0"/>
              <a:t>Il risultato fu che partì la speculazione. </a:t>
            </a:r>
            <a:r>
              <a:rPr lang="it-IT" dirty="0" smtClean="0"/>
              <a:t>Gli speculatori approfittarono della riluttanza da parte della </a:t>
            </a:r>
            <a:r>
              <a:rPr lang="it-IT" dirty="0" smtClean="0">
                <a:hlinkClick r:id="rId3" tooltip="Banca d'Inghilterra"/>
              </a:rPr>
              <a:t>Banca d'Inghilterra</a:t>
            </a:r>
            <a:r>
              <a:rPr lang="it-IT" dirty="0" smtClean="0"/>
              <a:t> sia ad aumentare i propri </a:t>
            </a:r>
            <a:r>
              <a:rPr lang="it-IT" dirty="0" smtClean="0">
                <a:hlinkClick r:id="rId4" tooltip="Tasso d'interesse"/>
              </a:rPr>
              <a:t>tassi di interesse</a:t>
            </a:r>
            <a:r>
              <a:rPr lang="it-IT" dirty="0" smtClean="0"/>
              <a:t> a livelli confrontabili con quelli degli altri paesi del </a:t>
            </a:r>
            <a:r>
              <a:rPr lang="it-IT" dirty="0" smtClean="0">
                <a:hlinkClick r:id="rId5" tooltip="Sistema Monetario Europeo"/>
              </a:rPr>
              <a:t>Sistema Monetario Europeo</a:t>
            </a:r>
            <a:r>
              <a:rPr lang="it-IT" dirty="0" smtClean="0"/>
              <a:t>, sia a lasciare fluttuante il </a:t>
            </a:r>
            <a:r>
              <a:rPr lang="it-IT" dirty="0" smtClean="0">
                <a:hlinkClick r:id="rId6" tooltip="Tasso di cambio"/>
              </a:rPr>
              <a:t>tasso di cambio</a:t>
            </a:r>
            <a:r>
              <a:rPr lang="it-IT" dirty="0" smtClean="0"/>
              <a:t> della moneta. Alla fine, la Banca d'Inghilterra fu costretta a far uscire la propria moneta dallo </a:t>
            </a:r>
            <a:r>
              <a:rPr lang="it-IT" dirty="0" smtClean="0">
                <a:hlinkClick r:id="rId5" tooltip="Sistema Monetario Europeo"/>
              </a:rPr>
              <a:t>SME</a:t>
            </a:r>
            <a:r>
              <a:rPr lang="it-IT" dirty="0" smtClean="0"/>
              <a:t> e a </a:t>
            </a:r>
            <a:r>
              <a:rPr lang="it-IT" dirty="0" smtClean="0">
                <a:hlinkClick r:id="rId7" tooltip="Svalutazione"/>
              </a:rPr>
              <a:t>svalutare</a:t>
            </a:r>
            <a:r>
              <a:rPr lang="it-IT" dirty="0" smtClean="0"/>
              <a:t> la sterlina (mercoledì 16 settembre 1992). </a:t>
            </a:r>
            <a:r>
              <a:rPr lang="it-IT" dirty="0" smtClean="0">
                <a:hlinkClick r:id="rId8" tooltip="The Times"/>
              </a:rPr>
              <a:t>The Times</a:t>
            </a:r>
            <a:r>
              <a:rPr lang="it-IT" dirty="0" smtClean="0"/>
              <a:t>, </a:t>
            </a:r>
            <a:r>
              <a:rPr lang="it-IT" dirty="0" smtClean="0">
                <a:hlinkClick r:id="rId9" tooltip="Lunedì"/>
              </a:rPr>
              <a:t>lunedì</a:t>
            </a:r>
            <a:r>
              <a:rPr lang="it-IT" dirty="0" smtClean="0"/>
              <a:t> 26 ottobre </a:t>
            </a:r>
            <a:r>
              <a:rPr lang="it-IT" dirty="0" smtClean="0">
                <a:hlinkClick r:id="rId10" tooltip="1992"/>
              </a:rPr>
              <a:t>1992</a:t>
            </a:r>
            <a:r>
              <a:rPr lang="it-IT" dirty="0" smtClean="0"/>
              <a:t>, riportò il commento di </a:t>
            </a:r>
            <a:r>
              <a:rPr lang="it-IT" dirty="0" err="1" smtClean="0"/>
              <a:t>Soros</a:t>
            </a:r>
            <a:r>
              <a:rPr lang="it-IT" dirty="0" smtClean="0"/>
              <a:t>: "La nostra esposizione durante il mercoledì nero doveva essere di quasi 10 miliardi di dollari. Noi avevamo previsto un guadagno maggiore. Infatti, quando </a:t>
            </a:r>
            <a:r>
              <a:rPr lang="it-IT" dirty="0" smtClean="0">
                <a:hlinkClick r:id="rId11" tooltip="Norman Lamont"/>
              </a:rPr>
              <a:t>Norman Lamont</a:t>
            </a:r>
            <a:r>
              <a:rPr lang="it-IT" dirty="0" smtClean="0"/>
              <a:t> appena prima della svalutazione disse che avrebbe avuto bisogno di un prestito vicino ai 15 miliardi di dollari per difendere la sterlina, fummo contenti poiché era all'incirca la cifra che noi volevamo vendere". </a:t>
            </a:r>
          </a:p>
          <a:p>
            <a:r>
              <a:rPr lang="it-IT" dirty="0" smtClean="0"/>
              <a:t>Per quanto riguarda la lira italiana, era particolarmente a rischio perché le aste dei titoli di stato italiano nelle settimane precedenti erano andate deserte, l'economia arrancava e la Bundesbank aveva detto chiaramente che non avrebbe salvato la lira. Ma gli investitori si aspettavano comunque un salvataggio e perciò non si erano scatenate ancora le vendite. Vendendo lire allo scoperto </a:t>
            </a:r>
            <a:r>
              <a:rPr lang="it-IT" dirty="0" err="1" smtClean="0"/>
              <a:t>Soros</a:t>
            </a:r>
            <a:r>
              <a:rPr lang="it-IT" dirty="0" smtClean="0"/>
              <a:t> innescò un movimento generale valutario pari a 48 miliardi di dollari in quanto le aspettative vennero definitivamente meno;</a:t>
            </a:r>
            <a:r>
              <a:rPr lang="it-IT" baseline="30000" dirty="0" smtClean="0">
                <a:hlinkClick r:id="rId12"/>
              </a:rPr>
              <a:t>[2]</a:t>
            </a:r>
            <a:r>
              <a:rPr lang="it-IT" dirty="0" smtClean="0"/>
              <a:t> le vendite portarono ad una svalutazione del 30% e all'uscita dal </a:t>
            </a:r>
            <a:r>
              <a:rPr lang="it-IT" dirty="0" smtClean="0">
                <a:hlinkClick r:id="rId5" tooltip="Sistema Monetario Europeo"/>
              </a:rPr>
              <a:t>Sistema monetario europeo</a:t>
            </a:r>
            <a:r>
              <a:rPr lang="it-IT" dirty="0" smtClean="0"/>
              <a:t>.</a:t>
            </a:r>
            <a:r>
              <a:rPr lang="it-IT" baseline="30000" dirty="0" smtClean="0">
                <a:hlinkClick r:id="rId13"/>
              </a:rPr>
              <a:t>[1]</a:t>
            </a:r>
            <a:r>
              <a:rPr lang="it-IT" dirty="0" smtClean="0"/>
              <a:t> </a:t>
            </a:r>
            <a:r>
              <a:rPr lang="it-IT" dirty="0" err="1" smtClean="0"/>
              <a:t>Soros</a:t>
            </a:r>
            <a:r>
              <a:rPr lang="it-IT" dirty="0" smtClean="0"/>
              <a:t> – che comunque ebbe un ruolo marginale nella vicenda, perché in realtà come visto erano venuti a mancare i fondamentali valutari –, disse in un'intervista a Francesco Spini: “Ai tempi presi una posizione sulla lira perché avevo sentito dichiarazioni della </a:t>
            </a:r>
            <a:r>
              <a:rPr lang="it-IT" dirty="0" smtClean="0">
                <a:hlinkClick r:id="rId14" tooltip="Bundesbank"/>
              </a:rPr>
              <a:t>Bundesbank</a:t>
            </a:r>
            <a:r>
              <a:rPr lang="it-IT" dirty="0" smtClean="0"/>
              <a:t> [...] Si trattava di dichiarazioni pubbliche, non ho avuto contatti personali. Quella fu una buona speculazione”. </a:t>
            </a:r>
          </a:p>
          <a:p>
            <a:r>
              <a:rPr lang="it-IT" dirty="0" smtClean="0"/>
              <a:t>Questa</a:t>
            </a:r>
            <a:r>
              <a:rPr lang="it-IT" baseline="0" dirty="0" smtClean="0"/>
              <a:t> diapositiva mostra la svalutazione della lira nei confronti del marco (circa il 30%).</a:t>
            </a:r>
          </a:p>
          <a:p>
            <a:r>
              <a:rPr lang="it-IT" baseline="0" dirty="0" smtClean="0"/>
              <a:t>In quel frangente, per difendere i conti pubblici, il governo Amato varò una finanziaria lacrime &amp; sangue (90mila miliardi di lire i.e. 45 miliardi di euro, che includeva anche una patrimoniale del 6permille sui depositi bancari)</a:t>
            </a:r>
            <a:endParaRPr lang="it-IT" dirty="0" smtClean="0"/>
          </a:p>
          <a:p>
            <a:endParaRPr lang="it-IT" dirty="0"/>
          </a:p>
        </p:txBody>
      </p:sp>
      <p:sp>
        <p:nvSpPr>
          <p:cNvPr id="4" name="Segnaposto numero diapositiva 3"/>
          <p:cNvSpPr>
            <a:spLocks noGrp="1"/>
          </p:cNvSpPr>
          <p:nvPr>
            <p:ph type="sldNum" sz="quarter" idx="10"/>
          </p:nvPr>
        </p:nvSpPr>
        <p:spPr/>
        <p:txBody>
          <a:bodyPr/>
          <a:lstStyle/>
          <a:p>
            <a:fld id="{D40F0FE6-F286-4C4D-9FBC-54452DC9A149}" type="slidenum">
              <a:rPr lang="it-IT" smtClean="0"/>
              <a:t>2</a:t>
            </a:fld>
            <a:endParaRPr lang="it-IT"/>
          </a:p>
        </p:txBody>
      </p:sp>
    </p:spTree>
    <p:extLst>
      <p:ext uri="{BB962C8B-B14F-4D97-AF65-F5344CB8AC3E}">
        <p14:creationId xmlns:p14="http://schemas.microsoft.com/office/powerpoint/2010/main" val="514290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1AB5C0A-EE25-4772-B9A8-97EDFB379932}" type="datetimeFigureOut">
              <a:rPr lang="it-IT" smtClean="0"/>
              <a:t>02/05/2019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F3DA668-C944-442E-AEF5-0CF0CCB7422F}" type="slidenum">
              <a:rPr lang="it-IT" smtClean="0"/>
              <a:t>‹N›</a:t>
            </a:fld>
            <a:endParaRPr lang="it-IT"/>
          </a:p>
        </p:txBody>
      </p:sp>
    </p:spTree>
    <p:extLst>
      <p:ext uri="{BB962C8B-B14F-4D97-AF65-F5344CB8AC3E}">
        <p14:creationId xmlns:p14="http://schemas.microsoft.com/office/powerpoint/2010/main" val="3213088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1AB5C0A-EE25-4772-B9A8-97EDFB379932}" type="datetimeFigureOut">
              <a:rPr lang="it-IT" smtClean="0"/>
              <a:t>02/05/2019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F3DA668-C944-442E-AEF5-0CF0CCB7422F}" type="slidenum">
              <a:rPr lang="it-IT" smtClean="0"/>
              <a:t>‹N›</a:t>
            </a:fld>
            <a:endParaRPr lang="it-IT"/>
          </a:p>
        </p:txBody>
      </p:sp>
    </p:spTree>
    <p:extLst>
      <p:ext uri="{BB962C8B-B14F-4D97-AF65-F5344CB8AC3E}">
        <p14:creationId xmlns:p14="http://schemas.microsoft.com/office/powerpoint/2010/main" val="2824729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1AB5C0A-EE25-4772-B9A8-97EDFB379932}" type="datetimeFigureOut">
              <a:rPr lang="it-IT" smtClean="0"/>
              <a:t>02/05/2019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F3DA668-C944-442E-AEF5-0CF0CCB7422F}" type="slidenum">
              <a:rPr lang="it-IT" smtClean="0"/>
              <a:t>‹N›</a:t>
            </a:fld>
            <a:endParaRPr lang="it-IT"/>
          </a:p>
        </p:txBody>
      </p:sp>
    </p:spTree>
    <p:extLst>
      <p:ext uri="{BB962C8B-B14F-4D97-AF65-F5344CB8AC3E}">
        <p14:creationId xmlns:p14="http://schemas.microsoft.com/office/powerpoint/2010/main" val="3327101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1AB5C0A-EE25-4772-B9A8-97EDFB379932}" type="datetimeFigureOut">
              <a:rPr lang="it-IT" smtClean="0"/>
              <a:t>02/05/2019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F3DA668-C944-442E-AEF5-0CF0CCB7422F}" type="slidenum">
              <a:rPr lang="it-IT" smtClean="0"/>
              <a:t>‹N›</a:t>
            </a:fld>
            <a:endParaRPr lang="it-IT"/>
          </a:p>
        </p:txBody>
      </p:sp>
    </p:spTree>
    <p:extLst>
      <p:ext uri="{BB962C8B-B14F-4D97-AF65-F5344CB8AC3E}">
        <p14:creationId xmlns:p14="http://schemas.microsoft.com/office/powerpoint/2010/main" val="573817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91AB5C0A-EE25-4772-B9A8-97EDFB379932}" type="datetimeFigureOut">
              <a:rPr lang="it-IT" smtClean="0"/>
              <a:t>02/05/2019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F3DA668-C944-442E-AEF5-0CF0CCB7422F}" type="slidenum">
              <a:rPr lang="it-IT" smtClean="0"/>
              <a:t>‹N›</a:t>
            </a:fld>
            <a:endParaRPr lang="it-IT"/>
          </a:p>
        </p:txBody>
      </p:sp>
    </p:spTree>
    <p:extLst>
      <p:ext uri="{BB962C8B-B14F-4D97-AF65-F5344CB8AC3E}">
        <p14:creationId xmlns:p14="http://schemas.microsoft.com/office/powerpoint/2010/main" val="2682663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1AB5C0A-EE25-4772-B9A8-97EDFB379932}" type="datetimeFigureOut">
              <a:rPr lang="it-IT" smtClean="0"/>
              <a:t>02/05/2019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F3DA668-C944-442E-AEF5-0CF0CCB7422F}" type="slidenum">
              <a:rPr lang="it-IT" smtClean="0"/>
              <a:t>‹N›</a:t>
            </a:fld>
            <a:endParaRPr lang="it-IT"/>
          </a:p>
        </p:txBody>
      </p:sp>
    </p:spTree>
    <p:extLst>
      <p:ext uri="{BB962C8B-B14F-4D97-AF65-F5344CB8AC3E}">
        <p14:creationId xmlns:p14="http://schemas.microsoft.com/office/powerpoint/2010/main" val="3400251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1AB5C0A-EE25-4772-B9A8-97EDFB379932}" type="datetimeFigureOut">
              <a:rPr lang="it-IT" smtClean="0"/>
              <a:t>02/05/2019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F3DA668-C944-442E-AEF5-0CF0CCB7422F}" type="slidenum">
              <a:rPr lang="it-IT" smtClean="0"/>
              <a:t>‹N›</a:t>
            </a:fld>
            <a:endParaRPr lang="it-IT"/>
          </a:p>
        </p:txBody>
      </p:sp>
    </p:spTree>
    <p:extLst>
      <p:ext uri="{BB962C8B-B14F-4D97-AF65-F5344CB8AC3E}">
        <p14:creationId xmlns:p14="http://schemas.microsoft.com/office/powerpoint/2010/main" val="420330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1AB5C0A-EE25-4772-B9A8-97EDFB379932}" type="datetimeFigureOut">
              <a:rPr lang="it-IT" smtClean="0"/>
              <a:t>02/05/2019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F3DA668-C944-442E-AEF5-0CF0CCB7422F}" type="slidenum">
              <a:rPr lang="it-IT" smtClean="0"/>
              <a:t>‹N›</a:t>
            </a:fld>
            <a:endParaRPr lang="it-IT"/>
          </a:p>
        </p:txBody>
      </p:sp>
    </p:spTree>
    <p:extLst>
      <p:ext uri="{BB962C8B-B14F-4D97-AF65-F5344CB8AC3E}">
        <p14:creationId xmlns:p14="http://schemas.microsoft.com/office/powerpoint/2010/main" val="1298274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1AB5C0A-EE25-4772-B9A8-97EDFB379932}" type="datetimeFigureOut">
              <a:rPr lang="it-IT" smtClean="0"/>
              <a:t>02/05/2019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F3DA668-C944-442E-AEF5-0CF0CCB7422F}" type="slidenum">
              <a:rPr lang="it-IT" smtClean="0"/>
              <a:t>‹N›</a:t>
            </a:fld>
            <a:endParaRPr lang="it-IT"/>
          </a:p>
        </p:txBody>
      </p:sp>
    </p:spTree>
    <p:extLst>
      <p:ext uri="{BB962C8B-B14F-4D97-AF65-F5344CB8AC3E}">
        <p14:creationId xmlns:p14="http://schemas.microsoft.com/office/powerpoint/2010/main" val="3127147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91AB5C0A-EE25-4772-B9A8-97EDFB379932}" type="datetimeFigureOut">
              <a:rPr lang="it-IT" smtClean="0"/>
              <a:t>02/05/2019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F3DA668-C944-442E-AEF5-0CF0CCB7422F}" type="slidenum">
              <a:rPr lang="it-IT" smtClean="0"/>
              <a:t>‹N›</a:t>
            </a:fld>
            <a:endParaRPr lang="it-IT"/>
          </a:p>
        </p:txBody>
      </p:sp>
    </p:spTree>
    <p:extLst>
      <p:ext uri="{BB962C8B-B14F-4D97-AF65-F5344CB8AC3E}">
        <p14:creationId xmlns:p14="http://schemas.microsoft.com/office/powerpoint/2010/main" val="2334769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91AB5C0A-EE25-4772-B9A8-97EDFB379932}" type="datetimeFigureOut">
              <a:rPr lang="it-IT" smtClean="0"/>
              <a:t>02/05/2019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F3DA668-C944-442E-AEF5-0CF0CCB7422F}" type="slidenum">
              <a:rPr lang="it-IT" smtClean="0"/>
              <a:t>‹N›</a:t>
            </a:fld>
            <a:endParaRPr lang="it-IT"/>
          </a:p>
        </p:txBody>
      </p:sp>
    </p:spTree>
    <p:extLst>
      <p:ext uri="{BB962C8B-B14F-4D97-AF65-F5344CB8AC3E}">
        <p14:creationId xmlns:p14="http://schemas.microsoft.com/office/powerpoint/2010/main" val="1085213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AB5C0A-EE25-4772-B9A8-97EDFB379932}" type="datetimeFigureOut">
              <a:rPr lang="it-IT" smtClean="0"/>
              <a:t>02/05/2019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3DA668-C944-442E-AEF5-0CF0CCB7422F}" type="slidenum">
              <a:rPr lang="it-IT" smtClean="0"/>
              <a:t>‹N›</a:t>
            </a:fld>
            <a:endParaRPr lang="it-IT"/>
          </a:p>
        </p:txBody>
      </p:sp>
    </p:spTree>
    <p:extLst>
      <p:ext uri="{BB962C8B-B14F-4D97-AF65-F5344CB8AC3E}">
        <p14:creationId xmlns:p14="http://schemas.microsoft.com/office/powerpoint/2010/main" val="3016510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p:nvPr/>
        </p:nvPicPr>
        <p:blipFill>
          <a:blip r:embed="rId3"/>
          <a:stretch>
            <a:fillRect/>
          </a:stretch>
        </p:blipFill>
        <p:spPr>
          <a:xfrm>
            <a:off x="1082351" y="307911"/>
            <a:ext cx="10142376" cy="6260840"/>
          </a:xfrm>
          <a:prstGeom prst="rect">
            <a:avLst/>
          </a:prstGeom>
        </p:spPr>
      </p:pic>
    </p:spTree>
    <p:extLst>
      <p:ext uri="{BB962C8B-B14F-4D97-AF65-F5344CB8AC3E}">
        <p14:creationId xmlns:p14="http://schemas.microsoft.com/office/powerpoint/2010/main" val="1476429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p:nvPr/>
        </p:nvPicPr>
        <p:blipFill>
          <a:blip r:embed="rId3"/>
          <a:stretch>
            <a:fillRect/>
          </a:stretch>
        </p:blipFill>
        <p:spPr>
          <a:xfrm>
            <a:off x="999241" y="329937"/>
            <a:ext cx="10529740" cy="6363093"/>
          </a:xfrm>
          <a:prstGeom prst="rect">
            <a:avLst/>
          </a:prstGeom>
        </p:spPr>
      </p:pic>
    </p:spTree>
    <p:extLst>
      <p:ext uri="{BB962C8B-B14F-4D97-AF65-F5344CB8AC3E}">
        <p14:creationId xmlns:p14="http://schemas.microsoft.com/office/powerpoint/2010/main" val="3168500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stretch>
            <a:fillRect/>
          </a:stretch>
        </p:blipFill>
        <p:spPr>
          <a:xfrm>
            <a:off x="2286000" y="571500"/>
            <a:ext cx="7620000" cy="5715000"/>
          </a:xfrm>
          <a:prstGeom prst="rect">
            <a:avLst/>
          </a:prstGeom>
        </p:spPr>
      </p:pic>
    </p:spTree>
    <p:extLst>
      <p:ext uri="{BB962C8B-B14F-4D97-AF65-F5344CB8AC3E}">
        <p14:creationId xmlns:p14="http://schemas.microsoft.com/office/powerpoint/2010/main" val="41710253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stretch>
            <a:fillRect/>
          </a:stretch>
        </p:blipFill>
        <p:spPr>
          <a:xfrm>
            <a:off x="930640" y="329783"/>
            <a:ext cx="10237032" cy="6142219"/>
          </a:xfrm>
          <a:prstGeom prst="rect">
            <a:avLst/>
          </a:prstGeom>
        </p:spPr>
      </p:pic>
    </p:spTree>
    <p:extLst>
      <p:ext uri="{BB962C8B-B14F-4D97-AF65-F5344CB8AC3E}">
        <p14:creationId xmlns:p14="http://schemas.microsoft.com/office/powerpoint/2010/main" val="284892393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591</Words>
  <Application>Microsoft Office PowerPoint</Application>
  <PresentationFormat>Widescreen</PresentationFormat>
  <Paragraphs>8</Paragraphs>
  <Slides>4</Slides>
  <Notes>2</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4</vt:i4>
      </vt:variant>
    </vt:vector>
  </HeadingPairs>
  <TitlesOfParts>
    <vt:vector size="8" baseType="lpstr">
      <vt:lpstr>Arial</vt:lpstr>
      <vt:lpstr>Calibri</vt:lpstr>
      <vt:lpstr>Calibri Light</vt:lpstr>
      <vt:lpstr>Tema di Office</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Riccardo Marselli</dc:creator>
  <cp:lastModifiedBy>Riccardo Marselli</cp:lastModifiedBy>
  <cp:revision>6</cp:revision>
  <dcterms:created xsi:type="dcterms:W3CDTF">2019-05-02T12:14:08Z</dcterms:created>
  <dcterms:modified xsi:type="dcterms:W3CDTF">2019-05-02T13:01:26Z</dcterms:modified>
</cp:coreProperties>
</file>